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0" r:id="rId9"/>
    <p:sldId id="267" r:id="rId10"/>
    <p:sldId id="268" r:id="rId11"/>
    <p:sldId id="259" r:id="rId12"/>
    <p:sldId id="261" r:id="rId13"/>
    <p:sldId id="262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4DD1"/>
    <a:srgbClr val="C97891"/>
    <a:srgbClr val="CE8887"/>
    <a:srgbClr val="BF8363"/>
    <a:srgbClr val="572E46"/>
    <a:srgbClr val="132BE4"/>
    <a:srgbClr val="FC7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E4503-EFA9-4195-8363-6CE643478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B505EE-C295-4A6D-B333-98609B4B0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D2EED-DEE7-4BC7-8230-A51123FC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E3546-C746-4FD1-B47B-A2D12A90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FA8D7E-2461-418D-A3DC-BD0C6F96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0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E07FE-75C7-4DA0-8FC0-DC2DBEF7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2ABEFC-7984-4357-A01C-180C4F66C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908359-09BD-401D-8E5D-0DB4735A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71B23A-CA59-4E91-8FC6-72DBDAC6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F7F9D9-D445-43E8-9B46-0EE5C32B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29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A174CB-2DFE-4D47-9F03-5FFA38F5F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3C88BD-79E2-4E37-8E9A-BE264807B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99B12F-1AE1-4119-8249-039B4689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DBF83-DAAC-46F1-936C-EFE42342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78ECF7-D3E5-450F-9903-13F7665E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80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31042-5FCC-4901-9F1D-3EE4E0BA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D7945-7E2C-4714-B7B4-8F14C8E6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12EA17-E093-406E-AAE7-0BE52BE6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AEA4-CAB7-4611-83B1-8B32ABCF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D59A0F-F0AB-481F-8EC2-7B54F47F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22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90A32-F46E-4D73-8FE2-BD94A623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9788C3-60B4-4539-A3FC-0FC5F44C7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6DDDBA-0953-4EA5-9A23-60C3258A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98484B-C1C2-480E-926E-83B25071C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53142-B048-4A74-A38E-4958C30B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5B165-D326-4B67-8F74-8115A6B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45338A-DD3D-4B36-8536-7B1DF5C77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BAC9B5-6725-41CC-92A4-631481D5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38FB2A-B5FE-4EE7-BC69-CCC416F4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2B06CB-3692-4E18-BD03-3D38E7E6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61AD17-6466-4027-8A86-85A7345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65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31BDD-39E6-41B0-AE45-26144C77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7DD239-769F-46DF-818B-6816CB63C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260926-847B-458E-8DAB-7C39D6F88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BE1CFD-06B5-4082-89CD-9D39C0BAB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4C7D5A6-CA05-4055-AED6-2D60CAC40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C1DB88-C402-4472-9B4D-B5714EC5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CEFEA6-FE4B-4E63-A98D-485AFD18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EEF475-B657-4505-B150-470CF230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8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BB240-9772-4F61-8CA3-2EA6B854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4A566C-2E8C-4E00-8D9C-3A8C2AB6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1DF05D-F372-47AB-BEA3-32F1CA04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4A2078-12CF-402A-9A3E-B9949353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18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A65308-2EC0-4180-BD04-CCE86B9C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66D1B0-A2E2-4DBA-9802-2ECE22E2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BF430C-EB51-4CF9-AA09-4AE901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21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CE885-9A25-4803-93D4-31B17515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F4199-57BA-4FF9-B72B-82375815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AADD25-9D51-42CD-A819-05F723D08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5C5FA0-E87A-42BC-B366-1279FB21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6E215F-CF8D-46AA-9D96-F5D15997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42F1FD-C134-44C9-BAED-46F6A336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5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6B8C-0886-4184-982A-F4C4C736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28DD4A-FC47-45F2-8786-880E86EE1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0F3544-5680-4159-B34D-EAB86FC0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6A5165-17BA-4214-A5BD-CA024EB3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54EBE9-C97A-4D48-A576-9DE90FC8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B28DA6-FEF9-46DD-9CA3-E71B2A98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0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7A143A9-0723-4DC7-9BE1-36312392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FF1870-7211-4B3A-9908-E62845524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8FB886-C5DF-4B69-BFA3-465A29970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6C8F8-CD0B-4214-9663-BEB8B40351E6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782E34-75EA-49E3-8676-081A615A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6D5C76-7237-4FBF-A6BF-5042458D6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31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image" Target="../media/image3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6.png"/><Relationship Id="rId5" Type="http://schemas.microsoft.com/office/2007/relationships/media" Target="../media/media3.mp4"/><Relationship Id="rId15" Type="http://schemas.openxmlformats.org/officeDocument/2006/relationships/image" Target="../media/image30.png"/><Relationship Id="rId10" Type="http://schemas.openxmlformats.org/officeDocument/2006/relationships/image" Target="../media/image140.png"/><Relationship Id="rId4" Type="http://schemas.openxmlformats.org/officeDocument/2006/relationships/video" Target="../media/media2.mp4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tsushiSakai/PythonRobotics" TargetMode="Externa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hyperlink" Target="https://pixabay.com/ja/%E8%BB%8A-%E8%BB%8A%E4%B8%A1-%E7%B4%AB-%E4%BA%A4%E9%80%9A-%E6%97%85%E8%A1%8C-%E3%83%88%E3%83%A9%E3%83%B3%E3%82%B9%E3%83%9D%E3%83%BC%E3%83%88-%E8%87%AA%E5%8B%95%E8%BB%8A-%E3%83%88%E3%83%A9%E3%83%95%E3%82%A3%E3%83%83%E3%82%AF-311712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5AD59-1306-470E-9B30-CEE5DB196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1B2255-C73D-440B-B0F1-F0A5A8A5E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分析不同風險接受度的駕駛行為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琮祐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64DBD2-C5DA-4699-B919-4A05B6B85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3" y="1165225"/>
            <a:ext cx="10515600" cy="4351338"/>
          </a:xfrm>
        </p:spPr>
        <p:txBody>
          <a:bodyPr/>
          <a:lstStyle/>
          <a:p>
            <a:r>
              <a:rPr lang="zh-TW" altLang="en-US" dirty="0"/>
              <a:t>測試 跟車</a:t>
            </a:r>
            <a:r>
              <a:rPr lang="en-US" altLang="zh-TW" dirty="0"/>
              <a:t>/</a:t>
            </a:r>
            <a:r>
              <a:rPr lang="zh-TW" altLang="en-US" dirty="0"/>
              <a:t>超車</a:t>
            </a:r>
            <a:r>
              <a:rPr lang="en-US" altLang="zh-TW" dirty="0"/>
              <a:t>/</a:t>
            </a:r>
            <a:r>
              <a:rPr lang="zh-TW" altLang="en-US" dirty="0"/>
              <a:t>左轉 工況下，不同風險接受度之駕駛的行為表現。</a:t>
            </a:r>
          </a:p>
        </p:txBody>
      </p:sp>
    </p:spTree>
    <p:extLst>
      <p:ext uri="{BB962C8B-B14F-4D97-AF65-F5344CB8AC3E}">
        <p14:creationId xmlns:p14="http://schemas.microsoft.com/office/powerpoint/2010/main" val="291543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評估動態環境的風險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B881D-170A-4D44-9956-C0B1B3507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17" y="4614454"/>
            <a:ext cx="4896682" cy="14168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兩車中心連線距離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減去各自的蛋形碰撞半徑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後可以得到兩車間距。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將此間距乘以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後，便可得到呈指數分布的碰撞風險機率。</a:t>
                </a:r>
              </a:p>
            </p:txBody>
          </p:sp>
        </mc:Choice>
        <mc:Fallback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  <a:blipFill>
                <a:blip r:embed="rId9"/>
                <a:stretch>
                  <a:fillRect l="-931" t="-5069" r="-931" b="-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/>
              <p:nvPr/>
            </p:nvSpPr>
            <p:spPr>
              <a:xfrm>
                <a:off x="104602" y="3717639"/>
                <a:ext cx="609600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2" y="3717639"/>
                <a:ext cx="6096000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FAD200E-ADDD-4F8C-A6A3-89A6F6A81E59}"/>
              </a:ext>
            </a:extLst>
          </p:cNvPr>
          <p:cNvCxnSpPr>
            <a:cxnSpLocks/>
          </p:cNvCxnSpPr>
          <p:nvPr/>
        </p:nvCxnSpPr>
        <p:spPr>
          <a:xfrm>
            <a:off x="6305204" y="1616660"/>
            <a:ext cx="0" cy="476967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551A9C8-0679-4F3F-94AF-1BC3489F8327}"/>
              </a:ext>
            </a:extLst>
          </p:cNvPr>
          <p:cNvSpPr/>
          <p:nvPr/>
        </p:nvSpPr>
        <p:spPr>
          <a:xfrm>
            <a:off x="734137" y="1616660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建立指數分布模型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34BA241-B36C-4656-AB93-80F6329F3A7E}"/>
              </a:ext>
            </a:extLst>
          </p:cNvPr>
          <p:cNvSpPr/>
          <p:nvPr/>
        </p:nvSpPr>
        <p:spPr>
          <a:xfrm>
            <a:off x="6737563" y="968353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車輛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 風險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5366B3D-A5EC-4D6D-AF7B-86AE2F60D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8963" y="1616660"/>
            <a:ext cx="1756967" cy="15027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4473B5B-9B2A-4F96-BFDA-C574186B9F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76" t="4786" r="7606" b="10204"/>
          <a:stretch/>
        </p:blipFill>
        <p:spPr>
          <a:xfrm>
            <a:off x="6593631" y="1920266"/>
            <a:ext cx="1756967" cy="117324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A98B040-C08F-4F5D-BECB-4AD1DEA6ED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7328" y="1754198"/>
            <a:ext cx="1778079" cy="1365212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41A31FA-BB5C-4149-BE51-A5DF81E66C8A}"/>
              </a:ext>
            </a:extLst>
          </p:cNvPr>
          <p:cNvSpPr/>
          <p:nvPr/>
        </p:nvSpPr>
        <p:spPr>
          <a:xfrm>
            <a:off x="6737563" y="3485806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分析特定工況風險</a:t>
            </a:r>
          </a:p>
        </p:txBody>
      </p:sp>
      <p:pic>
        <p:nvPicPr>
          <p:cNvPr id="30" name="超車內徹車速60車距20風險">
            <a:hlinkClick r:id="" action="ppaction://media"/>
            <a:extLst>
              <a:ext uri="{FF2B5EF4-FFF2-40B4-BE49-F238E27FC236}">
                <a16:creationId xmlns:a16="http://schemas.microsoft.com/office/drawing/2014/main" id="{FE01D444-B786-4DAB-9152-1C04B5790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 rot="5400000">
            <a:off x="9634716" y="3366889"/>
            <a:ext cx="748298" cy="3632757"/>
          </a:xfrm>
          <a:prstGeom prst="rect">
            <a:avLst/>
          </a:prstGeom>
        </p:spPr>
      </p:pic>
      <p:pic>
        <p:nvPicPr>
          <p:cNvPr id="31" name="轉彎車速40車距15風險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9742360-1F87-46DD-BD55-8C5CE44BA0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 rot="5400000">
            <a:off x="8786284" y="4993954"/>
            <a:ext cx="1160166" cy="245129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9B114-E867-477D-B306-33A26718648B}"/>
              </a:ext>
            </a:extLst>
          </p:cNvPr>
          <p:cNvSpPr txBox="1"/>
          <p:nvPr/>
        </p:nvSpPr>
        <p:spPr>
          <a:xfrm>
            <a:off x="6737563" y="4214344"/>
            <a:ext cx="140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跟車行為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333 (3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385AFC9-DAC1-4490-B67C-D47A96C3330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 rot="5400000">
            <a:off x="9593666" y="2582631"/>
            <a:ext cx="830397" cy="3632758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16B471-5485-41E2-8571-AF08077C7F47}"/>
              </a:ext>
            </a:extLst>
          </p:cNvPr>
          <p:cNvSpPr txBox="1"/>
          <p:nvPr/>
        </p:nvSpPr>
        <p:spPr>
          <a:xfrm>
            <a:off x="6737563" y="5008890"/>
            <a:ext cx="135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超車行為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034D4D3-ECE7-4771-A5C8-2ABFFDB3CD27}"/>
              </a:ext>
            </a:extLst>
          </p:cNvPr>
          <p:cNvSpPr txBox="1"/>
          <p:nvPr/>
        </p:nvSpPr>
        <p:spPr>
          <a:xfrm>
            <a:off x="6737563" y="6056104"/>
            <a:ext cx="140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左轉行為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95AF98A3-FE0F-4DEC-A276-FEF5729BABC5}"/>
              </a:ext>
            </a:extLst>
          </p:cNvPr>
          <p:cNvSpPr/>
          <p:nvPr/>
        </p:nvSpPr>
        <p:spPr>
          <a:xfrm>
            <a:off x="6095999" y="4103801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8C28078-6242-4034-830D-2B98526C8BB2}"/>
              </a:ext>
            </a:extLst>
          </p:cNvPr>
          <p:cNvSpPr/>
          <p:nvPr/>
        </p:nvSpPr>
        <p:spPr>
          <a:xfrm>
            <a:off x="6096000" y="1727616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6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3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9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42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5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70"/>
            <a:ext cx="10515600" cy="91757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改善傳統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DWA(Dynamic Window Approach)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方法僅能將移動中的物體視為靜態障礙的困境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A36C23-7C26-410C-8381-15103CA83FB8}"/>
              </a:ext>
            </a:extLst>
          </p:cNvPr>
          <p:cNvSpPr txBox="1"/>
          <p:nvPr/>
        </p:nvSpPr>
        <p:spPr>
          <a:xfrm>
            <a:off x="817674" y="1895301"/>
            <a:ext cx="4777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無論是為動態物體的位置施加小或大的膨脹層，依然都有可能碰撞</a:t>
            </a:r>
          </a:p>
        </p:txBody>
      </p:sp>
      <p:pic>
        <p:nvPicPr>
          <p:cNvPr id="6" name="Google Shape;174;p17">
            <a:extLst>
              <a:ext uri="{FF2B5EF4-FFF2-40B4-BE49-F238E27FC236}">
                <a16:creationId xmlns:a16="http://schemas.microsoft.com/office/drawing/2014/main" id="{3647ACF7-B1EF-4E5C-9A82-A2268A07410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981" y="2623258"/>
            <a:ext cx="5248330" cy="17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4FDE93-5E98-4FF1-899D-F5C3105A3C67}"/>
              </a:ext>
            </a:extLst>
          </p:cNvPr>
          <p:cNvSpPr txBox="1"/>
          <p:nvPr/>
        </p:nvSpPr>
        <p:spPr>
          <a:xfrm>
            <a:off x="817674" y="4426204"/>
            <a:ext cx="524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加入預測層後，為機器人帶來更聰明的避障方式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43E0BD-CC58-430E-A45B-4583095D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90" y="4838897"/>
            <a:ext cx="2691108" cy="1878306"/>
          </a:xfrm>
          <a:prstGeom prst="rect">
            <a:avLst/>
          </a:prstGeom>
        </p:spPr>
      </p:pic>
      <p:pic>
        <p:nvPicPr>
          <p:cNvPr id="11" name="Google Shape;441;p31">
            <a:extLst>
              <a:ext uri="{FF2B5EF4-FFF2-40B4-BE49-F238E27FC236}">
                <a16:creationId xmlns:a16="http://schemas.microsoft.com/office/drawing/2014/main" id="{979D7CE2-0393-4202-B9F8-EF9309DACA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r="28021"/>
          <a:stretch/>
        </p:blipFill>
        <p:spPr>
          <a:xfrm>
            <a:off x="6201117" y="2019265"/>
            <a:ext cx="5591963" cy="4369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71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052E5-F0ED-4FCA-A193-75AB7CA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當機器人遭遇預期之外的障礙物時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78B778-9D70-4FEA-BC2C-F6CD0F41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6" y="1195031"/>
            <a:ext cx="10766013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如果是新的靜止物體阻擋了預先規畫好的路徑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Blip>
                <a:blip r:embed="rId4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直接採取避開障礙物的行動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如果是會移動的物體出現在環境中，則需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預測動態障礙的行為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評估環境及自身行動的風險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Blip>
                <a:blip r:embed="rId4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再做出避開障礙物的行動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931B7E-3B04-4018-BAC5-4E223FF1B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" b="1885"/>
          <a:stretch/>
        </p:blipFill>
        <p:spPr>
          <a:xfrm>
            <a:off x="9779116" y="852321"/>
            <a:ext cx="1832413" cy="1770001"/>
          </a:xfrm>
          <a:prstGeom prst="rect">
            <a:avLst/>
          </a:prstGeom>
        </p:spPr>
      </p:pic>
      <p:pic>
        <p:nvPicPr>
          <p:cNvPr id="6" name="Untitled ‑ Made with FlexClip">
            <a:hlinkClick r:id="" action="ppaction://media"/>
            <a:extLst>
              <a:ext uri="{FF2B5EF4-FFF2-40B4-BE49-F238E27FC236}">
                <a16:creationId xmlns:a16="http://schemas.microsoft.com/office/drawing/2014/main" id="{C45B89DE-61FC-46EF-94B9-51AD201DF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406" t="6354" r="22611" b="1138"/>
          <a:stretch/>
        </p:blipFill>
        <p:spPr>
          <a:xfrm>
            <a:off x="8083331" y="2879249"/>
            <a:ext cx="3978388" cy="3765078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6A411BC-139A-45E5-A0B7-F3A2CB93B3C0}"/>
              </a:ext>
            </a:extLst>
          </p:cNvPr>
          <p:cNvSpPr/>
          <p:nvPr/>
        </p:nvSpPr>
        <p:spPr>
          <a:xfrm rot="5400000">
            <a:off x="9857052" y="2544613"/>
            <a:ext cx="430945" cy="4221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45AC064-9CA2-4C1B-8EA6-AD231F14CD99}"/>
              </a:ext>
            </a:extLst>
          </p:cNvPr>
          <p:cNvCxnSpPr>
            <a:cxnSpLocks/>
          </p:cNvCxnSpPr>
          <p:nvPr/>
        </p:nvCxnSpPr>
        <p:spPr>
          <a:xfrm flipH="1">
            <a:off x="9659074" y="1869383"/>
            <a:ext cx="483993" cy="2914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3933E1-EBCF-454E-8496-1D377E19C209}"/>
              </a:ext>
            </a:extLst>
          </p:cNvPr>
          <p:cNvSpPr txBox="1"/>
          <p:nvPr/>
        </p:nvSpPr>
        <p:spPr>
          <a:xfrm>
            <a:off x="8304010" y="1839555"/>
            <a:ext cx="1606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RRT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事先規劃好的路徑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9D5E51-407C-44D8-889F-208A7E598DA6}"/>
              </a:ext>
            </a:extLst>
          </p:cNvPr>
          <p:cNvSpPr/>
          <p:nvPr/>
        </p:nvSpPr>
        <p:spPr>
          <a:xfrm>
            <a:off x="9152284" y="423497"/>
            <a:ext cx="2459245" cy="372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 example:</a:t>
            </a:r>
            <a:endParaRPr lang="zh-TW" altLang="en-US" sz="2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168B831-1237-49AB-8D5E-DA2CDFCCB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85" y="4131953"/>
            <a:ext cx="3003704" cy="226884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7E1ED4B-15FC-459A-A4AD-3E9B69E57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670" y="4131953"/>
            <a:ext cx="3276367" cy="22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4DD57-5F9B-4FF8-AFA3-5F33AB3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Obstacle Avoidance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EE9ED-AF4A-4BAC-BC11-D1602BC1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unexpected obstacle appear in robots’ environment.</a:t>
            </a:r>
          </a:p>
          <a:p>
            <a:pPr lvl="1"/>
            <a:r>
              <a:rPr lang="en-US" altLang="zh-TW" dirty="0"/>
              <a:t>Static obstacles which block the exiting path</a:t>
            </a:r>
          </a:p>
          <a:p>
            <a:pPr lvl="2"/>
            <a:r>
              <a:rPr lang="en-US" altLang="zh-TW" dirty="0"/>
              <a:t>Take action: DWA, APF, VO…</a:t>
            </a:r>
          </a:p>
          <a:p>
            <a:pPr lvl="1"/>
            <a:r>
              <a:rPr lang="en-US" altLang="zh-TW" dirty="0"/>
              <a:t>Moving obstacles with unknown intention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Make prediction or risk analysis of dynamic obstacle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Take action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43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A3FB684-E238-4393-8FE5-B1A12A2A40F7}"/>
              </a:ext>
            </a:extLst>
          </p:cNvPr>
          <p:cNvSpPr/>
          <p:nvPr/>
        </p:nvSpPr>
        <p:spPr>
          <a:xfrm>
            <a:off x="1058331" y="403200"/>
            <a:ext cx="9948333" cy="86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When unexpected obstacle appear in robots’ environment…</a:t>
            </a:r>
            <a:endParaRPr lang="zh-TW" altLang="en-US" sz="2400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72FB86-6E3D-4EB5-9ECB-AFD17BE08995}"/>
              </a:ext>
            </a:extLst>
          </p:cNvPr>
          <p:cNvSpPr/>
          <p:nvPr/>
        </p:nvSpPr>
        <p:spPr>
          <a:xfrm>
            <a:off x="1312332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Static obstacles which block the exiting path</a:t>
            </a:r>
            <a:endParaRPr lang="zh-TW" altLang="en-US" sz="2400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D5A843E-A885-4EF7-BA7F-83257C6FE1CA}"/>
              </a:ext>
            </a:extLst>
          </p:cNvPr>
          <p:cNvSpPr/>
          <p:nvPr/>
        </p:nvSpPr>
        <p:spPr>
          <a:xfrm>
            <a:off x="6155265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Moving obstacles with unknown intention</a:t>
            </a:r>
            <a:endParaRPr lang="zh-TW" altLang="en-US" sz="2400" b="1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E8D17F-1EF5-4DA9-AE13-5207AB4B91C2}"/>
              </a:ext>
            </a:extLst>
          </p:cNvPr>
          <p:cNvSpPr/>
          <p:nvPr/>
        </p:nvSpPr>
        <p:spPr>
          <a:xfrm>
            <a:off x="2988733" y="2294468"/>
            <a:ext cx="7763932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BDCB8A7-0F80-4418-812A-79912F762DF2}"/>
              </a:ext>
            </a:extLst>
          </p:cNvPr>
          <p:cNvSpPr/>
          <p:nvPr/>
        </p:nvSpPr>
        <p:spPr>
          <a:xfrm>
            <a:off x="1312332" y="4487335"/>
            <a:ext cx="9440333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5EAD59-E572-4B2D-8BFD-F8B432F92683}"/>
              </a:ext>
            </a:extLst>
          </p:cNvPr>
          <p:cNvSpPr txBox="1"/>
          <p:nvPr/>
        </p:nvSpPr>
        <p:spPr>
          <a:xfrm>
            <a:off x="3204632" y="2404533"/>
            <a:ext cx="682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Make prediction or risk analysis of dynamic obstacle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8D54C7-829D-41B3-A780-1B91C719FE2A}"/>
              </a:ext>
            </a:extLst>
          </p:cNvPr>
          <p:cNvSpPr txBox="1"/>
          <p:nvPr/>
        </p:nvSpPr>
        <p:spPr>
          <a:xfrm>
            <a:off x="1583267" y="4597397"/>
            <a:ext cx="587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Take action: DWA, APF, VO…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B8D30FDD-DD4C-428B-ABEB-479A9BB2E04C}"/>
              </a:ext>
            </a:extLst>
          </p:cNvPr>
          <p:cNvSpPr/>
          <p:nvPr/>
        </p:nvSpPr>
        <p:spPr>
          <a:xfrm>
            <a:off x="3386667" y="1202267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062CC707-5B6F-4877-874D-B8EC56816A15}"/>
              </a:ext>
            </a:extLst>
          </p:cNvPr>
          <p:cNvSpPr/>
          <p:nvPr/>
        </p:nvSpPr>
        <p:spPr>
          <a:xfrm>
            <a:off x="8318498" y="1154100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B253F5A-D0FC-418B-B23F-86093A8384A3}"/>
              </a:ext>
            </a:extLst>
          </p:cNvPr>
          <p:cNvSpPr/>
          <p:nvPr/>
        </p:nvSpPr>
        <p:spPr>
          <a:xfrm>
            <a:off x="8310031" y="2150534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D0391ED-1804-44A8-B74D-D94E3A60E344}"/>
              </a:ext>
            </a:extLst>
          </p:cNvPr>
          <p:cNvSpPr/>
          <p:nvPr/>
        </p:nvSpPr>
        <p:spPr>
          <a:xfrm>
            <a:off x="8331197" y="4309535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E1E08934-323A-4FBB-B57E-D6E5887B9108}"/>
              </a:ext>
            </a:extLst>
          </p:cNvPr>
          <p:cNvSpPr/>
          <p:nvPr/>
        </p:nvSpPr>
        <p:spPr>
          <a:xfrm>
            <a:off x="2159000" y="2150534"/>
            <a:ext cx="270933" cy="254858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4290BEB-F6F3-4DF4-BF91-F6E4498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92"/>
          <a:stretch/>
        </p:blipFill>
        <p:spPr>
          <a:xfrm>
            <a:off x="3228825" y="2889747"/>
            <a:ext cx="2012593" cy="13377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8302A93-17F3-4973-A731-9013299B8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11429" y="2932623"/>
            <a:ext cx="2319207" cy="1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7E87AF8-0BAC-40FB-AC00-58AEDCF9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3560" y="2836010"/>
            <a:ext cx="2729920" cy="1471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4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3DAD6D0-333E-4A92-85C9-A96C40CB0E18}"/>
              </a:ext>
            </a:extLst>
          </p:cNvPr>
          <p:cNvSpPr/>
          <p:nvPr/>
        </p:nvSpPr>
        <p:spPr>
          <a:xfrm>
            <a:off x="8678808" y="3589866"/>
            <a:ext cx="2534195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9BE786-D56C-4419-BCAE-5CE8843EB8C4}"/>
              </a:ext>
            </a:extLst>
          </p:cNvPr>
          <p:cNvSpPr/>
          <p:nvPr/>
        </p:nvSpPr>
        <p:spPr>
          <a:xfrm>
            <a:off x="6096000" y="3589866"/>
            <a:ext cx="2582808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F84243-C235-4F9D-AFC5-BA887334475E}"/>
              </a:ext>
            </a:extLst>
          </p:cNvPr>
          <p:cNvSpPr/>
          <p:nvPr/>
        </p:nvSpPr>
        <p:spPr>
          <a:xfrm>
            <a:off x="2810708" y="3589866"/>
            <a:ext cx="3285292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B62AFB-02AB-4208-9AF4-D0A30D87F024}"/>
              </a:ext>
            </a:extLst>
          </p:cNvPr>
          <p:cNvSpPr/>
          <p:nvPr/>
        </p:nvSpPr>
        <p:spPr>
          <a:xfrm>
            <a:off x="1196936" y="3589866"/>
            <a:ext cx="1608659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6BDFD0-A8AC-444B-90FE-379C909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計畫趕不上變化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如何迴避未知障礙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00C05F-1DB9-4395-99AF-DA58800F7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175669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機器人按照規畫好的路徑行走時，可能會遇到為記錄在地圖上、非預期的障礙物，統稱為「未知障礙」。大致可分為兩種類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長時間保持原姿態，可視為「靜止障礙物」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實質上正在移動的「動態障礙物」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依障礙種類的不同，自主移動系統採取的策略也不同。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箭號: 左-右雙向 22">
            <a:extLst>
              <a:ext uri="{FF2B5EF4-FFF2-40B4-BE49-F238E27FC236}">
                <a16:creationId xmlns:a16="http://schemas.microsoft.com/office/drawing/2014/main" id="{25246191-831C-4AEC-84E7-4D4948A31E16}"/>
              </a:ext>
            </a:extLst>
          </p:cNvPr>
          <p:cNvSpPr/>
          <p:nvPr/>
        </p:nvSpPr>
        <p:spPr>
          <a:xfrm>
            <a:off x="2254627" y="3610403"/>
            <a:ext cx="1109122" cy="1799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503F787-4366-4B79-A20F-5AD5B3282EAA}"/>
              </a:ext>
            </a:extLst>
          </p:cNvPr>
          <p:cNvSpPr txBox="1"/>
          <p:nvPr/>
        </p:nvSpPr>
        <p:spPr>
          <a:xfrm>
            <a:off x="942470" y="3512833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靜止障礙物</a:t>
            </a: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1577785-F095-4F22-A861-99A5AD2B31C4}"/>
              </a:ext>
            </a:extLst>
          </p:cNvPr>
          <p:cNvCxnSpPr>
            <a:cxnSpLocks/>
          </p:cNvCxnSpPr>
          <p:nvPr/>
        </p:nvCxnSpPr>
        <p:spPr>
          <a:xfrm flipH="1">
            <a:off x="1662712" y="4615249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EC0055F-B404-4302-BE52-DF163A1BF705}"/>
              </a:ext>
            </a:extLst>
          </p:cNvPr>
          <p:cNvSpPr txBox="1"/>
          <p:nvPr/>
        </p:nvSpPr>
        <p:spPr>
          <a:xfrm>
            <a:off x="3347239" y="3507569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動態障礙物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062714B-166D-468C-82D9-68E327DC8E98}"/>
              </a:ext>
            </a:extLst>
          </p:cNvPr>
          <p:cNvCxnSpPr/>
          <p:nvPr/>
        </p:nvCxnSpPr>
        <p:spPr>
          <a:xfrm>
            <a:off x="2805595" y="3445933"/>
            <a:ext cx="0" cy="318346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A3DD23-A233-4F2B-8BDB-86C8DB5742D5}"/>
              </a:ext>
            </a:extLst>
          </p:cNvPr>
          <p:cNvSpPr txBox="1"/>
          <p:nvPr/>
        </p:nvSpPr>
        <p:spPr>
          <a:xfrm>
            <a:off x="1299681" y="5154093"/>
            <a:ext cx="76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5406D8B-C65E-4C2C-9351-2C9048C26133}"/>
              </a:ext>
            </a:extLst>
          </p:cNvPr>
          <p:cNvCxnSpPr>
            <a:cxnSpLocks/>
          </p:cNvCxnSpPr>
          <p:nvPr/>
        </p:nvCxnSpPr>
        <p:spPr>
          <a:xfrm flipH="1">
            <a:off x="3362417" y="4631351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3B49A42-3CD8-4CF8-AC8D-222DD62D27A2}"/>
              </a:ext>
            </a:extLst>
          </p:cNvPr>
          <p:cNvSpPr txBox="1"/>
          <p:nvPr/>
        </p:nvSpPr>
        <p:spPr>
          <a:xfrm>
            <a:off x="2200218" y="5146543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CCA7C45-FEC3-459B-96E9-C6F04282C15E}"/>
              </a:ext>
            </a:extLst>
          </p:cNvPr>
          <p:cNvCxnSpPr>
            <a:cxnSpLocks/>
          </p:cNvCxnSpPr>
          <p:nvPr/>
        </p:nvCxnSpPr>
        <p:spPr>
          <a:xfrm flipH="1">
            <a:off x="4460827" y="4624991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BCC1BC8-1B86-403C-9650-F94339C7D0DA}"/>
              </a:ext>
            </a:extLst>
          </p:cNvPr>
          <p:cNvSpPr txBox="1"/>
          <p:nvPr/>
        </p:nvSpPr>
        <p:spPr>
          <a:xfrm>
            <a:off x="3260158" y="5141520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邑安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6EF5F9F-E823-43A0-9032-EA8172700137}"/>
              </a:ext>
            </a:extLst>
          </p:cNvPr>
          <p:cNvSpPr txBox="1"/>
          <p:nvPr/>
        </p:nvSpPr>
        <p:spPr>
          <a:xfrm>
            <a:off x="2919480" y="4012176"/>
            <a:ext cx="31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依照運動學趨勢預測動態物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7B1BDC-420A-4306-A9A7-D484EF1345B6}"/>
              </a:ext>
            </a:extLst>
          </p:cNvPr>
          <p:cNvSpPr txBox="1"/>
          <p:nvPr/>
        </p:nvSpPr>
        <p:spPr>
          <a:xfrm>
            <a:off x="6161312" y="3700401"/>
            <a:ext cx="234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藉由人類行為預測動態障礙物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E109307-2C25-40ED-AA74-7A6C98086266}"/>
              </a:ext>
            </a:extLst>
          </p:cNvPr>
          <p:cNvSpPr txBox="1"/>
          <p:nvPr/>
        </p:nvSpPr>
        <p:spPr>
          <a:xfrm>
            <a:off x="8720899" y="3700401"/>
            <a:ext cx="234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考慮行為間的交互作用並分析風險</a:t>
            </a: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CAF1BCCE-29C1-438A-AF4B-31B1F9CDE76E}"/>
              </a:ext>
            </a:extLst>
          </p:cNvPr>
          <p:cNvCxnSpPr>
            <a:cxnSpLocks/>
          </p:cNvCxnSpPr>
          <p:nvPr/>
        </p:nvCxnSpPr>
        <p:spPr>
          <a:xfrm flipH="1">
            <a:off x="6893537" y="4612506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A81BBE9-614D-45A0-B9AB-2CE0E56FFCCA}"/>
              </a:ext>
            </a:extLst>
          </p:cNvPr>
          <p:cNvSpPr txBox="1"/>
          <p:nvPr/>
        </p:nvSpPr>
        <p:spPr>
          <a:xfrm>
            <a:off x="5731338" y="5127698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ABF7952E-A69C-4880-97BF-72C97B0E3FD0}"/>
              </a:ext>
            </a:extLst>
          </p:cNvPr>
          <p:cNvCxnSpPr>
            <a:cxnSpLocks/>
          </p:cNvCxnSpPr>
          <p:nvPr/>
        </p:nvCxnSpPr>
        <p:spPr>
          <a:xfrm flipH="1">
            <a:off x="9318571" y="4607793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B07B13-B6DA-4303-81AA-53BA607273F6}"/>
              </a:ext>
            </a:extLst>
          </p:cNvPr>
          <p:cNvSpPr txBox="1"/>
          <p:nvPr/>
        </p:nvSpPr>
        <p:spPr>
          <a:xfrm>
            <a:off x="8156372" y="5122985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詔東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D90F069-D081-4B5C-8FCE-416012BAB1B5}"/>
              </a:ext>
            </a:extLst>
          </p:cNvPr>
          <p:cNvCxnSpPr>
            <a:cxnSpLocks/>
          </p:cNvCxnSpPr>
          <p:nvPr/>
        </p:nvCxnSpPr>
        <p:spPr>
          <a:xfrm flipH="1">
            <a:off x="10424759" y="4604770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1F3E0E8-9332-416A-B810-2E7241289AC1}"/>
              </a:ext>
            </a:extLst>
          </p:cNvPr>
          <p:cNvSpPr txBox="1"/>
          <p:nvPr/>
        </p:nvSpPr>
        <p:spPr>
          <a:xfrm>
            <a:off x="9262560" y="5119962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琮祐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493E09F-7778-460C-AC60-034A82BBBDC4}"/>
              </a:ext>
            </a:extLst>
          </p:cNvPr>
          <p:cNvGrpSpPr/>
          <p:nvPr/>
        </p:nvGrpSpPr>
        <p:grpSpPr>
          <a:xfrm>
            <a:off x="1775333" y="4516783"/>
            <a:ext cx="9632402" cy="180000"/>
            <a:chOff x="1145664" y="4405801"/>
            <a:chExt cx="9632402" cy="1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993686F3-D26C-4047-BD98-DC4531F31CAD}"/>
                </a:ext>
              </a:extLst>
            </p:cNvPr>
            <p:cNvCxnSpPr/>
            <p:nvPr/>
          </p:nvCxnSpPr>
          <p:spPr>
            <a:xfrm>
              <a:off x="1261533" y="4495801"/>
              <a:ext cx="9516533" cy="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A529961-668A-43AA-9414-2361105F2A07}"/>
                </a:ext>
              </a:extLst>
            </p:cNvPr>
            <p:cNvSpPr/>
            <p:nvPr/>
          </p:nvSpPr>
          <p:spPr>
            <a:xfrm>
              <a:off x="2861728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61FD973-2033-4A10-B688-61213A57D4A9}"/>
                </a:ext>
              </a:extLst>
            </p:cNvPr>
            <p:cNvSpPr/>
            <p:nvPr/>
          </p:nvSpPr>
          <p:spPr>
            <a:xfrm>
              <a:off x="3971330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DDE98306-7F96-421F-BA2F-70A51FD0BEDA}"/>
                </a:ext>
              </a:extLst>
            </p:cNvPr>
            <p:cNvSpPr/>
            <p:nvPr/>
          </p:nvSpPr>
          <p:spPr>
            <a:xfrm>
              <a:off x="6384330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28BD186F-F0D9-43A1-8440-E96D15E80129}"/>
                </a:ext>
              </a:extLst>
            </p:cNvPr>
            <p:cNvSpPr/>
            <p:nvPr/>
          </p:nvSpPr>
          <p:spPr>
            <a:xfrm>
              <a:off x="8797331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BF39F7DB-A532-4F0E-AE52-266BA7595ADC}"/>
                </a:ext>
              </a:extLst>
            </p:cNvPr>
            <p:cNvSpPr/>
            <p:nvPr/>
          </p:nvSpPr>
          <p:spPr>
            <a:xfrm>
              <a:off x="9903797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6CAF4FA-51C8-4ED7-B29E-EFC29C86C402}"/>
                </a:ext>
              </a:extLst>
            </p:cNvPr>
            <p:cNvSpPr/>
            <p:nvPr/>
          </p:nvSpPr>
          <p:spPr>
            <a:xfrm>
              <a:off x="1145664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74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5814A-8EDB-41CE-9D81-BE22C7B7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避開靜態障礙物的方法</a:t>
            </a:r>
            <a:r>
              <a:rPr lang="en-US" altLang="zh-TW" dirty="0"/>
              <a:t>—DWA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B3FF9C-ECAC-4A0B-ACE4-CA9478B6E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二維速度搜尋空間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進行採樣，找出當下最佳的速度命令：</a:t>
                </a:r>
              </a:p>
              <a:p>
                <a:pPr lvl="1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決定一個動態窗口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根據車輛當前的運動，考慮速度、加速度限制，定義一個候選範圍組合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例如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0.0,50.0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lvl="1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根據每組候選的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產生的路徑給定加權評分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，並選擇得分最高的速度作為輸出。常見評分函數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h𝑒𝑎𝑑𝑖𝑛𝑔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𝑐𝑙𝑒𝑎𝑟𝑎𝑛𝑐𝑒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B3FF9C-ECAC-4A0B-ACE4-CA9478B6E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1043" t="-2241" r="-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22;p15">
            <a:extLst>
              <a:ext uri="{FF2B5EF4-FFF2-40B4-BE49-F238E27FC236}">
                <a16:creationId xmlns:a16="http://schemas.microsoft.com/office/drawing/2014/main" id="{EA7E5E97-0D0A-4012-8F78-6D7B1E609D27}"/>
              </a:ext>
            </a:extLst>
          </p:cNvPr>
          <p:cNvSpPr txBox="1"/>
          <p:nvPr/>
        </p:nvSpPr>
        <p:spPr>
          <a:xfrm>
            <a:off x="2388148" y="3767121"/>
            <a:ext cx="1802852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越朝向目標越好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sp>
        <p:nvSpPr>
          <p:cNvPr id="5" name="Google Shape;123;p15">
            <a:extLst>
              <a:ext uri="{FF2B5EF4-FFF2-40B4-BE49-F238E27FC236}">
                <a16:creationId xmlns:a16="http://schemas.microsoft.com/office/drawing/2014/main" id="{3E2F6B8E-5523-4FD1-AD3E-3A9D2DEE9ED9}"/>
              </a:ext>
            </a:extLst>
          </p:cNvPr>
          <p:cNvSpPr txBox="1"/>
          <p:nvPr/>
        </p:nvSpPr>
        <p:spPr>
          <a:xfrm>
            <a:off x="5105405" y="3767121"/>
            <a:ext cx="2284227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離障礙物越遠越好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sp>
        <p:nvSpPr>
          <p:cNvPr id="6" name="Google Shape;124;p15">
            <a:extLst>
              <a:ext uri="{FF2B5EF4-FFF2-40B4-BE49-F238E27FC236}">
                <a16:creationId xmlns:a16="http://schemas.microsoft.com/office/drawing/2014/main" id="{D7161F62-1F75-4CE9-A354-263C9A8F8536}"/>
              </a:ext>
            </a:extLst>
          </p:cNvPr>
          <p:cNvSpPr txBox="1"/>
          <p:nvPr/>
        </p:nvSpPr>
        <p:spPr>
          <a:xfrm>
            <a:off x="8001000" y="3767121"/>
            <a:ext cx="1583268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速度越快越好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cxnSp>
        <p:nvCxnSpPr>
          <p:cNvPr id="7" name="Google Shape;135;p15">
            <a:extLst>
              <a:ext uri="{FF2B5EF4-FFF2-40B4-BE49-F238E27FC236}">
                <a16:creationId xmlns:a16="http://schemas.microsoft.com/office/drawing/2014/main" id="{3E0CF168-D5DC-4AC9-A584-589B025E79B7}"/>
              </a:ext>
            </a:extLst>
          </p:cNvPr>
          <p:cNvCxnSpPr/>
          <p:nvPr/>
        </p:nvCxnSpPr>
        <p:spPr>
          <a:xfrm rot="10800000">
            <a:off x="6096000" y="3592509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6;p15">
            <a:extLst>
              <a:ext uri="{FF2B5EF4-FFF2-40B4-BE49-F238E27FC236}">
                <a16:creationId xmlns:a16="http://schemas.microsoft.com/office/drawing/2014/main" id="{48187165-F4E3-46A9-B434-2B2134DDF3B1}"/>
              </a:ext>
            </a:extLst>
          </p:cNvPr>
          <p:cNvCxnSpPr/>
          <p:nvPr/>
        </p:nvCxnSpPr>
        <p:spPr>
          <a:xfrm rot="10800000">
            <a:off x="8751077" y="3592521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7;p15">
            <a:extLst>
              <a:ext uri="{FF2B5EF4-FFF2-40B4-BE49-F238E27FC236}">
                <a16:creationId xmlns:a16="http://schemas.microsoft.com/office/drawing/2014/main" id="{C54EB7EB-1C8C-4D39-BCB2-7AF7923CBDD2}"/>
              </a:ext>
            </a:extLst>
          </p:cNvPr>
          <p:cNvCxnSpPr/>
          <p:nvPr/>
        </p:nvCxnSpPr>
        <p:spPr>
          <a:xfrm rot="10800000">
            <a:off x="3213928" y="3592521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FDD0CDC-9CB0-4BF3-BB84-CC05B56BEC2D}"/>
              </a:ext>
            </a:extLst>
          </p:cNvPr>
          <p:cNvGrpSpPr/>
          <p:nvPr/>
        </p:nvGrpSpPr>
        <p:grpSpPr>
          <a:xfrm>
            <a:off x="1202815" y="4472183"/>
            <a:ext cx="4321684" cy="2067230"/>
            <a:chOff x="246082" y="4333571"/>
            <a:chExt cx="4321684" cy="2067230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D39B431-C3DD-4A96-A660-22D582F2FFCD}"/>
                </a:ext>
              </a:extLst>
            </p:cNvPr>
            <p:cNvGrpSpPr/>
            <p:nvPr/>
          </p:nvGrpSpPr>
          <p:grpSpPr>
            <a:xfrm>
              <a:off x="1820334" y="4529667"/>
              <a:ext cx="2159000" cy="1871134"/>
              <a:chOff x="1820334" y="4529667"/>
              <a:chExt cx="2159000" cy="1871134"/>
            </a:xfrm>
          </p:grpSpPr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71D25960-832F-4863-AC28-142EAB9AF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0334" y="5676901"/>
                <a:ext cx="2159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9E905112-3B09-4C48-9169-D67BDA6348FC}"/>
                  </a:ext>
                </a:extLst>
              </p:cNvPr>
              <p:cNvCxnSpPr/>
              <p:nvPr/>
            </p:nvCxnSpPr>
            <p:spPr>
              <a:xfrm flipV="1">
                <a:off x="2895600" y="4529667"/>
                <a:ext cx="0" cy="18711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109A2346-4B1B-4B5C-8B3B-546287548F01}"/>
                    </a:ext>
                  </a:extLst>
                </p:cNvPr>
                <p:cNvSpPr txBox="1"/>
                <p:nvPr/>
              </p:nvSpPr>
              <p:spPr>
                <a:xfrm>
                  <a:off x="3911600" y="5347771"/>
                  <a:ext cx="279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109A2346-4B1B-4B5C-8B3B-546287548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600" y="5347771"/>
                  <a:ext cx="27940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F6AE1DEB-2526-4606-9E6B-D83C65BB110D}"/>
                    </a:ext>
                  </a:extLst>
                </p:cNvPr>
                <p:cNvSpPr txBox="1"/>
                <p:nvPr/>
              </p:nvSpPr>
              <p:spPr>
                <a:xfrm>
                  <a:off x="2645833" y="4333571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F6AE1DEB-2526-4606-9E6B-D83C65BB1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833" y="4333571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04FBD6A2-E3AF-4FB0-8C16-B90CD2B4E3A4}"/>
                </a:ext>
              </a:extLst>
            </p:cNvPr>
            <p:cNvSpPr/>
            <p:nvPr/>
          </p:nvSpPr>
          <p:spPr>
            <a:xfrm>
              <a:off x="2949037" y="4738923"/>
              <a:ext cx="704329" cy="915545"/>
            </a:xfrm>
            <a:custGeom>
              <a:avLst/>
              <a:gdLst>
                <a:gd name="connsiteX0" fmla="*/ 35387 w 704329"/>
                <a:gd name="connsiteY0" fmla="*/ 0 h 915545"/>
                <a:gd name="connsiteX1" fmla="*/ 704329 w 704329"/>
                <a:gd name="connsiteY1" fmla="*/ 0 h 915545"/>
                <a:gd name="connsiteX2" fmla="*/ 704329 w 704329"/>
                <a:gd name="connsiteY2" fmla="*/ 915545 h 915545"/>
                <a:gd name="connsiteX3" fmla="*/ 701360 w 704329"/>
                <a:gd name="connsiteY3" fmla="*/ 906105 h 915545"/>
                <a:gd name="connsiteX4" fmla="*/ 680590 w 704329"/>
                <a:gd name="connsiteY4" fmla="*/ 877001 h 915545"/>
                <a:gd name="connsiteX5" fmla="*/ 477390 w 704329"/>
                <a:gd name="connsiteY5" fmla="*/ 707668 h 915545"/>
                <a:gd name="connsiteX6" fmla="*/ 638257 w 704329"/>
                <a:gd name="connsiteY6" fmla="*/ 538334 h 915545"/>
                <a:gd name="connsiteX7" fmla="*/ 587457 w 704329"/>
                <a:gd name="connsiteY7" fmla="*/ 343601 h 915545"/>
                <a:gd name="connsiteX8" fmla="*/ 333457 w 704329"/>
                <a:gd name="connsiteY8" fmla="*/ 512934 h 915545"/>
                <a:gd name="connsiteX9" fmla="*/ 70990 w 704329"/>
                <a:gd name="connsiteY9" fmla="*/ 352068 h 915545"/>
                <a:gd name="connsiteX10" fmla="*/ 22084 w 704329"/>
                <a:gd name="connsiteY10" fmla="*/ 14583 h 91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329" h="915545">
                  <a:moveTo>
                    <a:pt x="35387" y="0"/>
                  </a:moveTo>
                  <a:lnTo>
                    <a:pt x="704329" y="0"/>
                  </a:lnTo>
                  <a:lnTo>
                    <a:pt x="704329" y="915545"/>
                  </a:lnTo>
                  <a:lnTo>
                    <a:pt x="701360" y="906105"/>
                  </a:lnTo>
                  <a:cubicBezTo>
                    <a:pt x="696994" y="894817"/>
                    <a:pt x="690468" y="883351"/>
                    <a:pt x="680590" y="877001"/>
                  </a:cubicBezTo>
                  <a:cubicBezTo>
                    <a:pt x="641079" y="851601"/>
                    <a:pt x="484446" y="764113"/>
                    <a:pt x="477390" y="707668"/>
                  </a:cubicBezTo>
                  <a:cubicBezTo>
                    <a:pt x="470335" y="651224"/>
                    <a:pt x="619913" y="599012"/>
                    <a:pt x="638257" y="538334"/>
                  </a:cubicBezTo>
                  <a:cubicBezTo>
                    <a:pt x="656601" y="477656"/>
                    <a:pt x="638257" y="347834"/>
                    <a:pt x="587457" y="343601"/>
                  </a:cubicBezTo>
                  <a:cubicBezTo>
                    <a:pt x="536657" y="339368"/>
                    <a:pt x="419535" y="511523"/>
                    <a:pt x="333457" y="512934"/>
                  </a:cubicBezTo>
                  <a:cubicBezTo>
                    <a:pt x="247379" y="514345"/>
                    <a:pt x="117557" y="440968"/>
                    <a:pt x="70990" y="352068"/>
                  </a:cubicBezTo>
                  <a:cubicBezTo>
                    <a:pt x="30244" y="274281"/>
                    <a:pt x="-34270" y="107901"/>
                    <a:pt x="22084" y="14583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946FA26-2659-4EE3-B174-4AEFB2D4312C}"/>
                </a:ext>
              </a:extLst>
            </p:cNvPr>
            <p:cNvSpPr/>
            <p:nvPr/>
          </p:nvSpPr>
          <p:spPr>
            <a:xfrm>
              <a:off x="2137835" y="4738923"/>
              <a:ext cx="1515531" cy="158702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479AEE8-66D7-43AE-AF14-D563258755F3}"/>
                </a:ext>
              </a:extLst>
            </p:cNvPr>
            <p:cNvSpPr txBox="1"/>
            <p:nvPr/>
          </p:nvSpPr>
          <p:spPr>
            <a:xfrm>
              <a:off x="246082" y="4908053"/>
              <a:ext cx="2150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Dynamic window</a:t>
              </a:r>
              <a:endParaRPr lang="zh-TW" altLang="en-US" dirty="0"/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71B5173B-5DB4-4065-A981-4AE408F2B69D}"/>
                </a:ext>
              </a:extLst>
            </p:cNvPr>
            <p:cNvCxnSpPr>
              <a:cxnSpLocks/>
            </p:cNvCxnSpPr>
            <p:nvPr/>
          </p:nvCxnSpPr>
          <p:spPr>
            <a:xfrm>
              <a:off x="1727200" y="5207000"/>
              <a:ext cx="410635" cy="140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E28076C-40E6-481E-8CD3-0623539E9C0D}"/>
                </a:ext>
              </a:extLst>
            </p:cNvPr>
            <p:cNvSpPr txBox="1"/>
            <p:nvPr/>
          </p:nvSpPr>
          <p:spPr>
            <a:xfrm>
              <a:off x="3153833" y="4388479"/>
              <a:ext cx="141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Boundary </a:t>
              </a:r>
              <a:endParaRPr lang="zh-TW" altLang="en-US" dirty="0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767C0432-EA59-4281-82D4-CED2105E5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1201" y="4688194"/>
              <a:ext cx="352165" cy="3987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099069C1-AA12-4366-8C1F-90248CE5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8642" r="8518" b="5736"/>
          <a:stretch/>
        </p:blipFill>
        <p:spPr>
          <a:xfrm>
            <a:off x="6797993" y="4278293"/>
            <a:ext cx="3019848" cy="2296445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9825DD8-8DA6-44D6-84B7-E0FBC746EDE7}"/>
              </a:ext>
            </a:extLst>
          </p:cNvPr>
          <p:cNvSpPr/>
          <p:nvPr/>
        </p:nvSpPr>
        <p:spPr>
          <a:xfrm>
            <a:off x="5727480" y="5426516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5AE35D1-AA5E-48AB-A0EC-A0ED69681761}"/>
              </a:ext>
            </a:extLst>
          </p:cNvPr>
          <p:cNvSpPr txBox="1"/>
          <p:nvPr/>
        </p:nvSpPr>
        <p:spPr>
          <a:xfrm>
            <a:off x="6797993" y="6519052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6"/>
              </a:rPr>
              <a:t>https://github.com/AtsushiSakai/PythonRobotics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989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70"/>
            <a:ext cx="11149372" cy="91757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無論是為動態物體的位置施加小或大的膨脹層，依然可能碰撞。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Google Shape;174;p17">
            <a:extLst>
              <a:ext uri="{FF2B5EF4-FFF2-40B4-BE49-F238E27FC236}">
                <a16:creationId xmlns:a16="http://schemas.microsoft.com/office/drawing/2014/main" id="{3647ACF7-B1EF-4E5C-9A82-A2268A07410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4416" y="1545547"/>
            <a:ext cx="5248330" cy="17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4FDE93-5E98-4FF1-899D-F5C3105A3C67}"/>
              </a:ext>
            </a:extLst>
          </p:cNvPr>
          <p:cNvSpPr txBox="1"/>
          <p:nvPr/>
        </p:nvSpPr>
        <p:spPr>
          <a:xfrm>
            <a:off x="593895" y="3529580"/>
            <a:ext cx="11149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參考障礙物的速度趨勢，預測其未來走向。並將此資訊加入預測層後，為機器人帶來更聰明的避障方式。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43E0BD-CC58-430E-A45B-4583095D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90" y="4538885"/>
            <a:ext cx="2999010" cy="2093212"/>
          </a:xfrm>
          <a:prstGeom prst="rect">
            <a:avLst/>
          </a:prstGeom>
        </p:spPr>
      </p:pic>
      <p:pic>
        <p:nvPicPr>
          <p:cNvPr id="11" name="Google Shape;441;p31">
            <a:extLst>
              <a:ext uri="{FF2B5EF4-FFF2-40B4-BE49-F238E27FC236}">
                <a16:creationId xmlns:a16="http://schemas.microsoft.com/office/drawing/2014/main" id="{979D7CE2-0393-4202-B9F8-EF9309DACA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r="28021"/>
          <a:stretch/>
        </p:blipFill>
        <p:spPr>
          <a:xfrm>
            <a:off x="7293785" y="4092850"/>
            <a:ext cx="3314948" cy="25904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125A958-31EA-42EA-A4B7-F4FB64928F13}"/>
              </a:ext>
            </a:extLst>
          </p:cNvPr>
          <p:cNvSpPr/>
          <p:nvPr/>
        </p:nvSpPr>
        <p:spPr>
          <a:xfrm>
            <a:off x="5892811" y="5173868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7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MPC(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邑安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69"/>
            <a:ext cx="11149372" cy="277129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當動態障礙物的軌跡不單調，例如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有前進速度的變化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有方向的改變</a:t>
            </a:r>
          </a:p>
          <a:p>
            <a:pPr>
              <a:buBlip>
                <a:blip r:embed="rId2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改用加速度趨勢預測移動中的物體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將預測的資訊套入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MPC(model predictive control)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，使機器人有能力考慮未來多步的行動。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BE8FCD9-1F76-46D7-BAE3-3344B3487B15}"/>
              </a:ext>
            </a:extLst>
          </p:cNvPr>
          <p:cNvGrpSpPr/>
          <p:nvPr/>
        </p:nvGrpSpPr>
        <p:grpSpPr>
          <a:xfrm>
            <a:off x="337337" y="3790370"/>
            <a:ext cx="4458771" cy="2663813"/>
            <a:chOff x="912415" y="3793067"/>
            <a:chExt cx="4458771" cy="266381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078F89A-CD98-46CC-8232-018DFBADD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5" b="1885"/>
            <a:stretch/>
          </p:blipFill>
          <p:spPr>
            <a:xfrm>
              <a:off x="2613444" y="3793067"/>
              <a:ext cx="2757742" cy="2663813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F7CB4995-0ACB-4790-9FAC-06E638C59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4224" y="5233347"/>
              <a:ext cx="796683" cy="45798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BD69F69-6813-4727-82B9-D1CF514F421A}"/>
                </a:ext>
              </a:extLst>
            </p:cNvPr>
            <p:cNvSpPr txBox="1"/>
            <p:nvPr/>
          </p:nvSpPr>
          <p:spPr>
            <a:xfrm>
              <a:off x="912415" y="5337390"/>
              <a:ext cx="16065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RRT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事先規劃好的路徑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7962B85-939D-45D4-8946-5C55BF14F3EA}"/>
              </a:ext>
            </a:extLst>
          </p:cNvPr>
          <p:cNvGrpSpPr/>
          <p:nvPr/>
        </p:nvGrpSpPr>
        <p:grpSpPr>
          <a:xfrm>
            <a:off x="5298687" y="3572526"/>
            <a:ext cx="6257741" cy="3099502"/>
            <a:chOff x="5714465" y="3572526"/>
            <a:chExt cx="6257741" cy="309950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D5AB29E-416A-4D68-9D1C-581921DFF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210" r="24219"/>
            <a:stretch/>
          </p:blipFill>
          <p:spPr>
            <a:xfrm>
              <a:off x="5714465" y="3572526"/>
              <a:ext cx="3067357" cy="3099502"/>
            </a:xfrm>
            <a:prstGeom prst="rect">
              <a:avLst/>
            </a:prstGeom>
          </p:spPr>
        </p:pic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44BD2374-8F72-4A6B-B039-7729AD1C7E61}"/>
                </a:ext>
              </a:extLst>
            </p:cNvPr>
            <p:cNvGrpSpPr/>
            <p:nvPr/>
          </p:nvGrpSpPr>
          <p:grpSpPr>
            <a:xfrm>
              <a:off x="8904849" y="3572526"/>
              <a:ext cx="3067357" cy="3023007"/>
              <a:chOff x="8933379" y="3477006"/>
              <a:chExt cx="3067357" cy="302300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7CB2860-8371-4726-BFAF-31351EF5E378}"/>
                  </a:ext>
                </a:extLst>
              </p:cNvPr>
              <p:cNvSpPr/>
              <p:nvPr/>
            </p:nvSpPr>
            <p:spPr>
              <a:xfrm>
                <a:off x="8933379" y="3477006"/>
                <a:ext cx="3067357" cy="302300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DF2D3228-5F6F-41E2-BD1A-750B829E2F65}"/>
                  </a:ext>
                </a:extLst>
              </p:cNvPr>
              <p:cNvGrpSpPr/>
              <p:nvPr/>
            </p:nvGrpSpPr>
            <p:grpSpPr>
              <a:xfrm>
                <a:off x="9008566" y="3840045"/>
                <a:ext cx="2044001" cy="369332"/>
                <a:chOff x="9988486" y="3691467"/>
                <a:chExt cx="2044001" cy="369332"/>
              </a:xfrm>
            </p:grpSpPr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39EEA303-56FC-4819-84B1-0AE1999C2E69}"/>
                    </a:ext>
                  </a:extLst>
                </p:cNvPr>
                <p:cNvGrpSpPr/>
                <p:nvPr/>
              </p:nvGrpSpPr>
              <p:grpSpPr>
                <a:xfrm>
                  <a:off x="9988486" y="3780129"/>
                  <a:ext cx="684390" cy="216000"/>
                  <a:chOff x="10145938" y="4013200"/>
                  <a:chExt cx="684390" cy="216000"/>
                </a:xfrm>
              </p:grpSpPr>
              <p:cxnSp>
                <p:nvCxnSpPr>
                  <p:cNvPr id="18" name="直線接點 17">
                    <a:extLst>
                      <a:ext uri="{FF2B5EF4-FFF2-40B4-BE49-F238E27FC236}">
                        <a16:creationId xmlns:a16="http://schemas.microsoft.com/office/drawing/2014/main" id="{9244627E-064F-40B9-BFB1-D56F1581FDE4}"/>
                      </a:ext>
                    </a:extLst>
                  </p:cNvPr>
                  <p:cNvCxnSpPr/>
                  <p:nvPr/>
                </p:nvCxnSpPr>
                <p:spPr>
                  <a:xfrm>
                    <a:off x="10145938" y="4118769"/>
                    <a:ext cx="68439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" name="橢圓 4">
                    <a:extLst>
                      <a:ext uri="{FF2B5EF4-FFF2-40B4-BE49-F238E27FC236}">
                        <a16:creationId xmlns:a16="http://schemas.microsoft.com/office/drawing/2014/main" id="{B39FECD2-BD33-406F-824F-9305FAD893C2}"/>
                      </a:ext>
                    </a:extLst>
                  </p:cNvPr>
                  <p:cNvSpPr/>
                  <p:nvPr/>
                </p:nvSpPr>
                <p:spPr>
                  <a:xfrm>
                    <a:off x="10384466" y="4013200"/>
                    <a:ext cx="216000" cy="216000"/>
                  </a:xfrm>
                  <a:prstGeom prst="ellipse">
                    <a:avLst/>
                  </a:prstGeom>
                  <a:solidFill>
                    <a:srgbClr val="FC7B5D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421B2A55-BA36-4CF7-BECA-2CBB7FFE4DE1}"/>
                    </a:ext>
                  </a:extLst>
                </p:cNvPr>
                <p:cNvSpPr txBox="1"/>
                <p:nvPr/>
              </p:nvSpPr>
              <p:spPr>
                <a:xfrm>
                  <a:off x="10766427" y="3691467"/>
                  <a:ext cx="1266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waypoints</a:t>
                  </a:r>
                  <a:endParaRPr lang="zh-TW" altLang="en-US" dirty="0"/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F5A5836-C256-4663-9802-7323374AED19}"/>
                  </a:ext>
                </a:extLst>
              </p:cNvPr>
              <p:cNvGrpSpPr/>
              <p:nvPr/>
            </p:nvGrpSpPr>
            <p:grpSpPr>
              <a:xfrm>
                <a:off x="9247094" y="4291764"/>
                <a:ext cx="2386105" cy="646331"/>
                <a:chOff x="10227014" y="3691467"/>
                <a:chExt cx="2386105" cy="646331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77604C82-2BF9-46F5-AC69-B70A29AF8093}"/>
                    </a:ext>
                  </a:extLst>
                </p:cNvPr>
                <p:cNvSpPr/>
                <p:nvPr/>
              </p:nvSpPr>
              <p:spPr>
                <a:xfrm>
                  <a:off x="10227014" y="3780129"/>
                  <a:ext cx="216000" cy="216000"/>
                </a:xfrm>
                <a:prstGeom prst="ellipse">
                  <a:avLst/>
                </a:prstGeom>
                <a:solidFill>
                  <a:srgbClr val="132BE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BF0E8096-E369-4993-BFBC-6BF6FC562F64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18466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Linear movement obstacle</a:t>
                  </a:r>
                  <a:endParaRPr lang="zh-TW" altLang="en-US" dirty="0"/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D8E4DA66-49CE-478B-8F2A-5C829B71562E}"/>
                  </a:ext>
                </a:extLst>
              </p:cNvPr>
              <p:cNvGrpSpPr/>
              <p:nvPr/>
            </p:nvGrpSpPr>
            <p:grpSpPr>
              <a:xfrm>
                <a:off x="9247094" y="4938095"/>
                <a:ext cx="2733239" cy="646331"/>
                <a:chOff x="10227014" y="3691467"/>
                <a:chExt cx="2733239" cy="646331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8D836F34-A8E0-4D78-A0C6-771C2BCEFC73}"/>
                    </a:ext>
                  </a:extLst>
                </p:cNvPr>
                <p:cNvSpPr/>
                <p:nvPr/>
              </p:nvSpPr>
              <p:spPr>
                <a:xfrm>
                  <a:off x="10227014" y="3780129"/>
                  <a:ext cx="216000" cy="216000"/>
                </a:xfrm>
                <a:prstGeom prst="ellipse">
                  <a:avLst/>
                </a:prstGeom>
                <a:solidFill>
                  <a:srgbClr val="E14DD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A1CB4561-C9FC-414E-BE3A-D307EE0328A7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21938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Nonlinear movement obstacle</a:t>
                  </a:r>
                  <a:endParaRPr lang="zh-TW" altLang="en-US" dirty="0"/>
                </a:p>
              </p:txBody>
            </p: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F331076-C664-40A6-9D40-31B2286D1E82}"/>
                  </a:ext>
                </a:extLst>
              </p:cNvPr>
              <p:cNvGrpSpPr/>
              <p:nvPr/>
            </p:nvGrpSpPr>
            <p:grpSpPr>
              <a:xfrm>
                <a:off x="9296761" y="5584426"/>
                <a:ext cx="2683572" cy="646331"/>
                <a:chOff x="10276681" y="3691467"/>
                <a:chExt cx="2683572" cy="646331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1DEBFB0B-29F3-4D58-887A-DC12635A900F}"/>
                    </a:ext>
                  </a:extLst>
                </p:cNvPr>
                <p:cNvSpPr/>
                <p:nvPr/>
              </p:nvSpPr>
              <p:spPr>
                <a:xfrm>
                  <a:off x="10276681" y="3835272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A92E084-F8DC-445D-B7F1-453FD689709E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21938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Nonlinear movement obstacle</a:t>
                  </a:r>
                  <a:endParaRPr lang="zh-TW" altLang="en-US" dirty="0"/>
                </a:p>
              </p:txBody>
            </p:sp>
          </p:grpSp>
        </p:grp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A03D20B-92F6-44DE-98B6-B3938C257201}"/>
              </a:ext>
            </a:extLst>
          </p:cNvPr>
          <p:cNvSpPr/>
          <p:nvPr/>
        </p:nvSpPr>
        <p:spPr>
          <a:xfrm>
            <a:off x="4841210" y="4904034"/>
            <a:ext cx="416590" cy="4221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64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AD338F-C801-4A57-AF8B-EECB1515A242}"/>
              </a:ext>
            </a:extLst>
          </p:cNvPr>
          <p:cNvSpPr/>
          <p:nvPr/>
        </p:nvSpPr>
        <p:spPr>
          <a:xfrm>
            <a:off x="4284172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建立駕駛行為的機率模型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427F2-6FCF-425A-A7B2-263BE3154869}"/>
              </a:ext>
            </a:extLst>
          </p:cNvPr>
          <p:cNvSpPr/>
          <p:nvPr/>
        </p:nvSpPr>
        <p:spPr>
          <a:xfrm>
            <a:off x="7888610" y="1475772"/>
            <a:ext cx="3344333" cy="831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得到互動車輛煞車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讓道的機率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662859-1FA6-41E3-8904-8E427409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88" y="2535053"/>
            <a:ext cx="2942577" cy="14044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8518D7-37E3-41FF-BE1B-6E73656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16" y="2535053"/>
            <a:ext cx="3598245" cy="1563039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C4BA2B0-39EA-4CB3-9134-BA7BA9240668}"/>
              </a:ext>
            </a:extLst>
          </p:cNvPr>
          <p:cNvSpPr/>
          <p:nvPr/>
        </p:nvSpPr>
        <p:spPr>
          <a:xfrm>
            <a:off x="539544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獲取參數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634E690-73FF-4660-8EE2-C245004B56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6750" y="2535053"/>
            <a:ext cx="2729920" cy="1471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3BFFC0-ED3B-431C-BBFC-11D3B0883ECE}"/>
              </a:ext>
            </a:extLst>
          </p:cNvPr>
          <p:cNvSpPr txBox="1"/>
          <p:nvPr/>
        </p:nvSpPr>
        <p:spPr>
          <a:xfrm>
            <a:off x="752268" y="4383734"/>
            <a:ext cx="3008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蒐集數據分析駕駛行為的特徵參數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辨識不同駕駛的特徵參數差異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409162-D582-4142-AD89-FF87489D246D}"/>
              </a:ext>
            </a:extLst>
          </p:cNvPr>
          <p:cNvSpPr txBox="1"/>
          <p:nvPr/>
        </p:nvSpPr>
        <p:spPr>
          <a:xfrm>
            <a:off x="4239417" y="4100664"/>
            <a:ext cx="3350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駕駛反應時間</a:t>
            </a:r>
            <a:r>
              <a:rPr lang="en-US" altLang="zh-TW" sz="2400" dirty="0"/>
              <a:t>TFA(time for reaction)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基於特定路口的駕駛行為，建立預測用的機率模型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反映出不同駕駛的行為差異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8EFF4C-8BDE-4D7B-BCAB-952B0B269F64}"/>
              </a:ext>
            </a:extLst>
          </p:cNvPr>
          <p:cNvSpPr txBox="1"/>
          <p:nvPr/>
        </p:nvSpPr>
        <p:spPr>
          <a:xfrm>
            <a:off x="8089488" y="4167015"/>
            <a:ext cx="2942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駕駛讓行機率</a:t>
            </a:r>
            <a:r>
              <a:rPr lang="en-US" altLang="zh-TW" sz="2400" dirty="0"/>
              <a:t>POY(probability of yielding)</a:t>
            </a:r>
          </a:p>
          <a:p>
            <a:pPr marL="285750" indent="-285750">
              <a:buBlip>
                <a:blip r:embed="rId5"/>
              </a:buBlip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將機率資訊提交給自駕車的決策系統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830E021-99BC-45AB-B87E-3C2FE940556C}"/>
              </a:ext>
            </a:extLst>
          </p:cNvPr>
          <p:cNvCxnSpPr/>
          <p:nvPr/>
        </p:nvCxnSpPr>
        <p:spPr>
          <a:xfrm>
            <a:off x="4055533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7B3DD6-DD74-46C8-BDB7-FA241B9D7017}"/>
              </a:ext>
            </a:extLst>
          </p:cNvPr>
          <p:cNvCxnSpPr/>
          <p:nvPr/>
        </p:nvCxnSpPr>
        <p:spPr>
          <a:xfrm>
            <a:off x="7755461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ED83B7B1-94D3-403E-93B4-0BC8E8CB68AB}"/>
              </a:ext>
            </a:extLst>
          </p:cNvPr>
          <p:cNvSpPr/>
          <p:nvPr/>
        </p:nvSpPr>
        <p:spPr>
          <a:xfrm>
            <a:off x="3839936" y="3581399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74D1849-B6E1-4375-82E7-4EF36EF6094A}"/>
              </a:ext>
            </a:extLst>
          </p:cNvPr>
          <p:cNvSpPr/>
          <p:nvPr/>
        </p:nvSpPr>
        <p:spPr>
          <a:xfrm>
            <a:off x="7489021" y="3581400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EC63FACC-1487-4C8C-9106-F0499F88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4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人類駕駛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的行為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823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分析動態環境中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行為的風險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詔東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4E423245-94E0-4732-91F2-FC89B2A6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123369"/>
            <a:ext cx="11149372" cy="90863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以指數分布模型，分析路口不同 內側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外側 之車輛 直行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轉向 所承受之風險。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57F8337-3607-4219-B945-1310879E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7" y="5099267"/>
            <a:ext cx="4896682" cy="14168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內容版面配置區 7">
                <a:extLst>
                  <a:ext uri="{FF2B5EF4-FFF2-40B4-BE49-F238E27FC236}">
                    <a16:creationId xmlns:a16="http://schemas.microsoft.com/office/drawing/2014/main" id="{1A42A6EC-A7E6-425C-89BE-41770AD1D6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54" y="2770803"/>
                <a:ext cx="5899150" cy="132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兩車中心連線距離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減去各自的蛋形碰撞半徑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後可以得到兩車間距。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將此間距乘以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後，便可得到呈指數分布的碰撞風險機率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𝑝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</a:p>
            </p:txBody>
          </p:sp>
        </mc:Choice>
        <mc:Fallback>
          <p:sp>
            <p:nvSpPr>
              <p:cNvPr id="43" name="內容版面配置區 7">
                <a:extLst>
                  <a:ext uri="{FF2B5EF4-FFF2-40B4-BE49-F238E27FC236}">
                    <a16:creationId xmlns:a16="http://schemas.microsoft.com/office/drawing/2014/main" id="{1A42A6EC-A7E6-425C-89BE-41770AD1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4" y="2770803"/>
                <a:ext cx="5899150" cy="1321887"/>
              </a:xfrm>
              <a:prstGeom prst="rect">
                <a:avLst/>
              </a:prstGeom>
              <a:blipFill>
                <a:blip r:embed="rId3"/>
                <a:stretch>
                  <a:fillRect l="-930" t="-5093" r="-930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5871ECF-50A8-4C9F-ADFF-F1CFCD71B03C}"/>
                  </a:ext>
                </a:extLst>
              </p:cNvPr>
              <p:cNvSpPr txBox="1"/>
              <p:nvPr/>
            </p:nvSpPr>
            <p:spPr>
              <a:xfrm>
                <a:off x="180802" y="4202452"/>
                <a:ext cx="609600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5871ECF-50A8-4C9F-ADFF-F1CFCD71B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" y="4202452"/>
                <a:ext cx="6096000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BB4B491B-F9CD-4842-BA1E-5050CAB2C1A5}"/>
              </a:ext>
            </a:extLst>
          </p:cNvPr>
          <p:cNvSpPr/>
          <p:nvPr/>
        </p:nvSpPr>
        <p:spPr>
          <a:xfrm>
            <a:off x="810337" y="2101473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指數分布模型</a:t>
            </a: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BE3E4405-2971-4222-9649-40457B624244}"/>
              </a:ext>
            </a:extLst>
          </p:cNvPr>
          <p:cNvSpPr/>
          <p:nvPr/>
        </p:nvSpPr>
        <p:spPr>
          <a:xfrm>
            <a:off x="6038764" y="2188903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3E67FAC-781F-49AC-A153-1104719D07BD}"/>
              </a:ext>
            </a:extLst>
          </p:cNvPr>
          <p:cNvCxnSpPr>
            <a:cxnSpLocks/>
          </p:cNvCxnSpPr>
          <p:nvPr/>
        </p:nvCxnSpPr>
        <p:spPr>
          <a:xfrm>
            <a:off x="6305204" y="1616660"/>
            <a:ext cx="0" cy="476967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內容版面配置區 7">
                <a:extLst>
                  <a:ext uri="{FF2B5EF4-FFF2-40B4-BE49-F238E27FC236}">
                    <a16:creationId xmlns:a16="http://schemas.microsoft.com/office/drawing/2014/main" id="{30DC8E6E-3E4B-400D-A623-E4FC375F9A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542" y="1787988"/>
                <a:ext cx="3467524" cy="763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最佳車速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𝑜𝑝𝑡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𝑚𝑎𝑥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[1−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𝑝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)]</m:t>
                      </m:r>
                    </m:oMath>
                  </m:oMathPara>
                </a14:m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48" name="內容版面配置區 7">
                <a:extLst>
                  <a:ext uri="{FF2B5EF4-FFF2-40B4-BE49-F238E27FC236}">
                    <a16:creationId xmlns:a16="http://schemas.microsoft.com/office/drawing/2014/main" id="{30DC8E6E-3E4B-400D-A623-E4FC375F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542" y="1787988"/>
                <a:ext cx="3467524" cy="763257"/>
              </a:xfrm>
              <a:prstGeom prst="rect">
                <a:avLst/>
              </a:prstGeom>
              <a:blipFill>
                <a:blip r:embed="rId5"/>
                <a:stretch>
                  <a:fillRect l="-1582" t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6791932F-2BC7-47EE-A9C3-76CC264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5234" y="1787988"/>
            <a:ext cx="1781252" cy="14075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3CB9792-086E-4C57-847F-7602E3C1938B}"/>
              </a:ext>
            </a:extLst>
          </p:cNvPr>
          <p:cNvSpPr txBox="1"/>
          <p:nvPr/>
        </p:nvSpPr>
        <p:spPr>
          <a:xfrm>
            <a:off x="7476438" y="2491004"/>
            <a:ext cx="210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不同積極度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l-GR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之駕駛的最佳車速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D2F341D-2E7D-45D3-BB46-235FB76DDE20}"/>
              </a:ext>
            </a:extLst>
          </p:cNvPr>
          <p:cNvCxnSpPr/>
          <p:nvPr/>
        </p:nvCxnSpPr>
        <p:spPr>
          <a:xfrm>
            <a:off x="9533467" y="2853267"/>
            <a:ext cx="5617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7">
            <a:extLst>
              <a:ext uri="{FF2B5EF4-FFF2-40B4-BE49-F238E27FC236}">
                <a16:creationId xmlns:a16="http://schemas.microsoft.com/office/drawing/2014/main" id="{779E7F95-6720-4C0F-9AE2-C050CF566A51}"/>
              </a:ext>
            </a:extLst>
          </p:cNvPr>
          <p:cNvSpPr txBox="1">
            <a:spLocks/>
          </p:cNvSpPr>
          <p:nvPr/>
        </p:nvSpPr>
        <p:spPr>
          <a:xfrm>
            <a:off x="6548542" y="3323780"/>
            <a:ext cx="5327944" cy="76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使用蒙地卡羅法，測試十字路口之內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外線道直行車風險分布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A79FD26-710C-4EB0-9D8B-F2763E18C848}"/>
              </a:ext>
            </a:extLst>
          </p:cNvPr>
          <p:cNvGrpSpPr/>
          <p:nvPr/>
        </p:nvGrpSpPr>
        <p:grpSpPr>
          <a:xfrm>
            <a:off x="6900484" y="3949011"/>
            <a:ext cx="3615116" cy="1066404"/>
            <a:chOff x="7370744" y="3970414"/>
            <a:chExt cx="3615116" cy="106640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E746EAE-CCF3-4510-8402-B86079B89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1871" y="3970414"/>
              <a:ext cx="1723989" cy="968677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28F4017F-0028-424D-9600-4FA80DB38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0744" y="3986415"/>
              <a:ext cx="1723989" cy="952676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3B9CFC99-9156-4FE9-93E2-2DA3ED6E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 rot="5400000">
              <a:off x="8010272" y="4685684"/>
              <a:ext cx="444932" cy="222466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ED2F5C60-CC17-482A-8E65-E56965833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 rot="5400000">
              <a:off x="9937806" y="4703119"/>
              <a:ext cx="444932" cy="222466"/>
            </a:xfrm>
            <a:prstGeom prst="rect">
              <a:avLst/>
            </a:prstGeom>
          </p:spPr>
        </p:pic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E09AD81-16F6-4D7A-95D6-B3016279A542}"/>
              </a:ext>
            </a:extLst>
          </p:cNvPr>
          <p:cNvSpPr txBox="1"/>
          <p:nvPr/>
        </p:nvSpPr>
        <p:spPr>
          <a:xfrm>
            <a:off x="10795000" y="4544673"/>
            <a:ext cx="72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風險</a:t>
            </a: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2E16549-C095-46F7-8466-7AD34E3BCA86}"/>
              </a:ext>
            </a:extLst>
          </p:cNvPr>
          <p:cNvSpPr/>
          <p:nvPr/>
        </p:nvSpPr>
        <p:spPr>
          <a:xfrm>
            <a:off x="10498667" y="4715933"/>
            <a:ext cx="406400" cy="177800"/>
          </a:xfrm>
          <a:custGeom>
            <a:avLst/>
            <a:gdLst>
              <a:gd name="connsiteX0" fmla="*/ 406400 w 406400"/>
              <a:gd name="connsiteY0" fmla="*/ 0 h 177800"/>
              <a:gd name="connsiteX1" fmla="*/ 296333 w 406400"/>
              <a:gd name="connsiteY1" fmla="*/ 0 h 177800"/>
              <a:gd name="connsiteX2" fmla="*/ 228600 w 406400"/>
              <a:gd name="connsiteY2" fmla="*/ 177800 h 177800"/>
              <a:gd name="connsiteX3" fmla="*/ 0 w 406400"/>
              <a:gd name="connsiteY3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177800">
                <a:moveTo>
                  <a:pt x="406400" y="0"/>
                </a:moveTo>
                <a:lnTo>
                  <a:pt x="296333" y="0"/>
                </a:lnTo>
                <a:lnTo>
                  <a:pt x="228600" y="177800"/>
                </a:lnTo>
                <a:lnTo>
                  <a:pt x="0" y="17780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628DD15-85ED-4521-97FB-17A9211FB1A1}"/>
              </a:ext>
            </a:extLst>
          </p:cNvPr>
          <p:cNvSpPr txBox="1"/>
          <p:nvPr/>
        </p:nvSpPr>
        <p:spPr>
          <a:xfrm>
            <a:off x="10541001" y="3876751"/>
            <a:ext cx="72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角度</a:t>
            </a: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A3078211-8067-42AC-8B4F-CD4567911D56}"/>
              </a:ext>
            </a:extLst>
          </p:cNvPr>
          <p:cNvSpPr/>
          <p:nvPr/>
        </p:nvSpPr>
        <p:spPr>
          <a:xfrm>
            <a:off x="10236200" y="4047067"/>
            <a:ext cx="304800" cy="169333"/>
          </a:xfrm>
          <a:custGeom>
            <a:avLst/>
            <a:gdLst>
              <a:gd name="connsiteX0" fmla="*/ 304800 w 304800"/>
              <a:gd name="connsiteY0" fmla="*/ 0 h 169333"/>
              <a:gd name="connsiteX1" fmla="*/ 143933 w 304800"/>
              <a:gd name="connsiteY1" fmla="*/ 0 h 169333"/>
              <a:gd name="connsiteX2" fmla="*/ 101600 w 304800"/>
              <a:gd name="connsiteY2" fmla="*/ 169333 h 169333"/>
              <a:gd name="connsiteX3" fmla="*/ 0 w 304800"/>
              <a:gd name="connsiteY3" fmla="*/ 160866 h 16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9333">
                <a:moveTo>
                  <a:pt x="304800" y="0"/>
                </a:moveTo>
                <a:lnTo>
                  <a:pt x="143933" y="0"/>
                </a:lnTo>
                <a:lnTo>
                  <a:pt x="101600" y="169333"/>
                </a:lnTo>
                <a:lnTo>
                  <a:pt x="0" y="160866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內容版面配置區 7">
            <a:extLst>
              <a:ext uri="{FF2B5EF4-FFF2-40B4-BE49-F238E27FC236}">
                <a16:creationId xmlns:a16="http://schemas.microsoft.com/office/drawing/2014/main" id="{312BA664-00A5-4215-B2D9-0A193E423E64}"/>
              </a:ext>
            </a:extLst>
          </p:cNvPr>
          <p:cNvSpPr txBox="1">
            <a:spLocks/>
          </p:cNvSpPr>
          <p:nvPr/>
        </p:nvSpPr>
        <p:spPr>
          <a:xfrm>
            <a:off x="6548542" y="5161290"/>
            <a:ext cx="5327944" cy="76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分析路口之環境風險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63622DE0-44B7-42F3-B45A-B5FBC7CCA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2068" y="5478176"/>
            <a:ext cx="3418311" cy="1039319"/>
          </a:xfrm>
          <a:prstGeom prst="rect">
            <a:avLst/>
          </a:prstGeom>
        </p:spPr>
      </p:pic>
      <p:sp>
        <p:nvSpPr>
          <p:cNvPr id="65" name="文字方塊 64">
            <a:extLst>
              <a:ext uri="{FF2B5EF4-FFF2-40B4-BE49-F238E27FC236}">
                <a16:creationId xmlns:a16="http://schemas.microsoft.com/office/drawing/2014/main" id="{F82F3572-B0CC-4D74-BA0A-679C0DA8352D}"/>
              </a:ext>
            </a:extLst>
          </p:cNvPr>
          <p:cNvSpPr txBox="1"/>
          <p:nvPr/>
        </p:nvSpPr>
        <p:spPr>
          <a:xfrm>
            <a:off x="7591444" y="6482302"/>
            <a:ext cx="331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未禁止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禁制 左轉之路口環境風險</a:t>
            </a:r>
          </a:p>
        </p:txBody>
      </p:sp>
    </p:spTree>
    <p:extLst>
      <p:ext uri="{BB962C8B-B14F-4D97-AF65-F5344CB8AC3E}">
        <p14:creationId xmlns:p14="http://schemas.microsoft.com/office/powerpoint/2010/main" val="262155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959</Words>
  <Application>Microsoft Office PowerPoint</Application>
  <PresentationFormat>寬螢幕</PresentationFormat>
  <Paragraphs>105</Paragraphs>
  <Slides>13</Slides>
  <Notes>0</Notes>
  <HiddenSlides>5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微軟正黑體</vt:lpstr>
      <vt:lpstr>Arial</vt:lpstr>
      <vt:lpstr>Calibri</vt:lpstr>
      <vt:lpstr>Calibri Light</vt:lpstr>
      <vt:lpstr>Cambria Math</vt:lpstr>
      <vt:lpstr>Office 佈景主題</vt:lpstr>
      <vt:lpstr>PowerPoint 簡報</vt:lpstr>
      <vt:lpstr>Dynamic Obstacle Avoidance</vt:lpstr>
      <vt:lpstr>PowerPoint 簡報</vt:lpstr>
      <vt:lpstr>計畫趕不上變化—如何迴避未知障礙</vt:lpstr>
      <vt:lpstr>避開靜態障礙物的方法—DWA</vt:lpstr>
      <vt:lpstr>避開動態障礙物—改善DWA(中信)</vt:lpstr>
      <vt:lpstr>避開動態障礙物—結合VO與MPC(邑安)</vt:lpstr>
      <vt:lpstr>預測動態障礙物(人類駕駛)的行為(員成)</vt:lpstr>
      <vt:lpstr>分析動態環境中(路口)行為的風險(詔東)</vt:lpstr>
      <vt:lpstr>分析不同風險接受度的駕駛行為(琮祐)</vt:lpstr>
      <vt:lpstr>評估動態環境的風險</vt:lpstr>
      <vt:lpstr>避開動態障礙物</vt:lpstr>
      <vt:lpstr>當機器人遭遇預期之外的障礙物時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wangia@solab.me.ntu.edu.tw</dc:creator>
  <cp:lastModifiedBy>wangia@solab.me.ntu.edu.tw</cp:lastModifiedBy>
  <cp:revision>54</cp:revision>
  <dcterms:created xsi:type="dcterms:W3CDTF">2025-05-01T03:04:08Z</dcterms:created>
  <dcterms:modified xsi:type="dcterms:W3CDTF">2025-05-07T12:58:33Z</dcterms:modified>
</cp:coreProperties>
</file>